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735c446bc8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2735c446bc8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734b7c2946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2734b7c2946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734b7c2946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734b7c2946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734b7c2946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2734b7c2946_0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734b7c2946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2734b7c2946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734b7c2946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2734b7c2946_0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B97"/>
              </a:buClr>
              <a:buSzPts val="2400"/>
              <a:buNone/>
              <a:defRPr sz="2400">
                <a:solidFill>
                  <a:srgbClr val="888B97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B97"/>
              </a:buClr>
              <a:buSzPts val="2000"/>
              <a:buNone/>
              <a:defRPr sz="2000">
                <a:solidFill>
                  <a:srgbClr val="888B97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B97"/>
              </a:buClr>
              <a:buSzPts val="1800"/>
              <a:buNone/>
              <a:defRPr sz="1800">
                <a:solidFill>
                  <a:srgbClr val="888B97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B97"/>
              </a:buClr>
              <a:buSzPts val="1600"/>
              <a:buNone/>
              <a:defRPr sz="1600">
                <a:solidFill>
                  <a:srgbClr val="888B97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B97"/>
              </a:buClr>
              <a:buSzPts val="1600"/>
              <a:buNone/>
              <a:defRPr sz="1600">
                <a:solidFill>
                  <a:srgbClr val="888B97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B97"/>
              </a:buClr>
              <a:buSzPts val="1600"/>
              <a:buNone/>
              <a:defRPr sz="1600">
                <a:solidFill>
                  <a:srgbClr val="888B97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B97"/>
              </a:buClr>
              <a:buSzPts val="1600"/>
              <a:buNone/>
              <a:defRPr sz="1600">
                <a:solidFill>
                  <a:srgbClr val="888B97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B97"/>
              </a:buClr>
              <a:buSzPts val="1600"/>
              <a:buNone/>
              <a:defRPr sz="1600">
                <a:solidFill>
                  <a:srgbClr val="888B97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B97"/>
              </a:buClr>
              <a:buSzPts val="1600"/>
              <a:buNone/>
              <a:defRPr sz="1600">
                <a:solidFill>
                  <a:srgbClr val="888B97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B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B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B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B97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B97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B97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B97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B97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B97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B97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B97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kaggle.com/datasets/ammarnassanalhajali/pklot-dataset" TargetMode="External"/><Relationship Id="rId4" Type="http://schemas.openxmlformats.org/officeDocument/2006/relationships/hyperlink" Target="https://www.kaggle.com/datasets/mfaisalqureshi/parking" TargetMode="External"/><Relationship Id="rId5" Type="http://schemas.openxmlformats.org/officeDocument/2006/relationships/hyperlink" Target="https://drive.google.com/drive/folders/1CjEFWihRqTLNUnYRwHXxGAVwSXF2k8QC?usp=sharing" TargetMode="External"/><Relationship Id="rId6" Type="http://schemas.openxmlformats.org/officeDocument/2006/relationships/hyperlink" Target="https://github.com/daobrian/Parking-Space-CV" TargetMode="External"/><Relationship Id="rId7" Type="http://schemas.openxmlformats.org/officeDocument/2006/relationships/image" Target="../media/image3.png"/><Relationship Id="rId8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6017" y="242719"/>
            <a:ext cx="4629910" cy="694486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>
            <p:ph type="ctrTitle"/>
          </p:nvPr>
        </p:nvSpPr>
        <p:spPr>
          <a:xfrm>
            <a:off x="2781234" y="725265"/>
            <a:ext cx="9105900" cy="786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Parking Space Detection</a:t>
            </a:r>
            <a:endParaRPr sz="4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3404169" y="1236033"/>
            <a:ext cx="91440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Athul Krishna Sughosh, Brian Dao, Rohan Kolappa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49659" y="5843041"/>
            <a:ext cx="1765300" cy="46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>
          <a:blip r:embed="rId5">
            <a:alphaModFix amt="92000"/>
          </a:blip>
          <a:stretch>
            <a:fillRect/>
          </a:stretch>
        </p:blipFill>
        <p:spPr>
          <a:xfrm>
            <a:off x="3927774" y="2165888"/>
            <a:ext cx="5508499" cy="3098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4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855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>
            <p:ph idx="1" type="body"/>
          </p:nvPr>
        </p:nvSpPr>
        <p:spPr>
          <a:xfrm>
            <a:off x="831850" y="1366093"/>
            <a:ext cx="7827408" cy="47235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●"/>
            </a:pPr>
            <a:r>
              <a:rPr lang="en-US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Datasets: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○"/>
            </a:pPr>
            <a:r>
              <a:rPr lang="en-US" sz="24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PKLot Dataset</a:t>
            </a:r>
            <a:endParaRPr sz="2400" u="sng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○"/>
            </a:pPr>
            <a:r>
              <a:rPr lang="en-US" sz="24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Parking Dataset</a:t>
            </a:r>
            <a:endParaRPr sz="2400" u="sng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○"/>
            </a:pPr>
            <a:r>
              <a:rPr lang="en-US" sz="24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Parking Video</a:t>
            </a:r>
            <a:endParaRPr sz="2400" u="sng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●"/>
            </a:pPr>
            <a:r>
              <a:rPr lang="en-US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Code Repository: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○"/>
            </a:pPr>
            <a:r>
              <a:rPr lang="en-US" sz="24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GitHub: Parking-Space-CV</a:t>
            </a:r>
            <a:r>
              <a:rPr lang="en-US" sz="2400">
                <a:solidFill>
                  <a:schemeClr val="lt1"/>
                </a:solidFill>
              </a:rPr>
              <a:t> 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65" name="Google Shape;165;p22"/>
          <p:cNvSpPr txBox="1"/>
          <p:nvPr/>
        </p:nvSpPr>
        <p:spPr>
          <a:xfrm>
            <a:off x="831850" y="497640"/>
            <a:ext cx="5264150" cy="7172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b="1" sz="3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6" name="Google Shape;166;p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849659" y="5843041"/>
            <a:ext cx="1765300" cy="46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37333" y="1366100"/>
            <a:ext cx="2895600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855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/>
        </p:nvSpPr>
        <p:spPr>
          <a:xfrm>
            <a:off x="3463950" y="2945065"/>
            <a:ext cx="52641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b="1" sz="3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3" name="Google Shape;17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9659" y="5843041"/>
            <a:ext cx="1765300" cy="4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855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26248" y="-545048"/>
            <a:ext cx="85725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831850" y="614518"/>
            <a:ext cx="7827300" cy="47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-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explores both traditional computer vision techniques and machine learning models to develop a parking space detection system.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-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primary objective is to accurately classify the availability of parking spaces in real-time from video footage.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Approach 1: Convolutional Neural Networks (CNN):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Trained on an augmented dataset of parking space images.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Classifies spaces as occupied or vacant.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Found inefficient due to prediction time, especially for larger lots.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Approach 2: Traditional Computer Vision Techniques: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Utilizes OpenCV for image processing, including adaptive thresholding and white pixel counting within predefined bounding boxes.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Chosen for its efficiency in real-time detection.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B97"/>
              </a:buClr>
              <a:buSzPts val="2400"/>
              <a:buNone/>
            </a:pPr>
            <a:r>
              <a:t/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831850" y="387815"/>
            <a:ext cx="52641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b="1"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Overview</a:t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20"/>
              <a:buFont typeface="Proxima Nova"/>
              <a:buNone/>
            </a:pPr>
            <a:r>
              <a:t/>
            </a:r>
            <a:endParaRPr sz="242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0" name="Google Shape;100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88059" y="5843041"/>
            <a:ext cx="1765300" cy="46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76641" y="4098100"/>
            <a:ext cx="4353833" cy="25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7275" y="4098088"/>
            <a:ext cx="4709374" cy="2511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855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idx="1" type="body"/>
          </p:nvPr>
        </p:nvSpPr>
        <p:spPr>
          <a:xfrm>
            <a:off x="831850" y="1366093"/>
            <a:ext cx="7827408" cy="47235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Parking Management Needs: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Urban Challenge: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demand for parking in urban areas leads to congestion and frustration.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hardware-based systems are expensive, require regular maintenance, and can be inaccurate.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Goals: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Low-Cost Solution: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 an affordable and accessible parking management system.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Robust System: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Ensure reliability and accuracy in various conditions (e.g., different lighting, weather).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Improved Management: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 the use of available parking spaces.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 the time drivers spend looking for parking.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Environmental Impact: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Decrease emissions by reducing the time vehicles spend idling and circling for parking.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Experience: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 the overall user experience by providing real-time availability information.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B97"/>
              </a:buClr>
              <a:buSzPts val="2400"/>
              <a:buNone/>
            </a:pPr>
            <a:r>
              <a:t/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31850" y="497640"/>
            <a:ext cx="5264150" cy="7172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50"/>
              <a:buFont typeface="Proxima Nova"/>
              <a:buNone/>
            </a:pPr>
            <a:r>
              <a:rPr b="1"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 and Objectives</a:t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9" name="Google Shape;10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01639" y="-886905"/>
            <a:ext cx="5037795" cy="5037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49659" y="5843041"/>
            <a:ext cx="1765300" cy="4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855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51418" y="-1274480"/>
            <a:ext cx="9249231" cy="924923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 txBox="1"/>
          <p:nvPr>
            <p:ph idx="1" type="body"/>
          </p:nvPr>
        </p:nvSpPr>
        <p:spPr>
          <a:xfrm>
            <a:off x="831850" y="1333041"/>
            <a:ext cx="7805374" cy="4756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PKLot Dataset: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Contains 12,416 images of parking lots extracted from surveillance camera frames.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Images are annotated with bounding boxes indicating whether the parking spot is occupied or not.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Usage: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for training, validation, and testing of the CNN model.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 Parking Dataset: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Creation: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Created using a live video feed (1920 x 1080 bird’s eye view) of a parking lot.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 dataset generated by cropping 69 x 30 images of occupied and vacant spots.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Details: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Contains 1,605 images of occupied parking spaces.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Contains 400 images of vacant parking spaces.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b="1"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Purpose:</a:t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○"/>
            </a:pPr>
            <a:r>
              <a:rPr lang="en-U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to supplement the PKLot dataset for training the CNN.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B97"/>
              </a:buClr>
              <a:buSzPts val="2400"/>
              <a:buNone/>
            </a:pPr>
            <a:r>
              <a:t/>
            </a:r>
            <a:endParaRPr b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831850" y="497640"/>
            <a:ext cx="5264150" cy="7172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oxima Nova"/>
              <a:buNone/>
            </a:pPr>
            <a:r>
              <a:rPr b="1"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Description</a:t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8" name="Google Shape;11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49659" y="5843041"/>
            <a:ext cx="1765300" cy="4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855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>
            <p:ph idx="1" type="body"/>
          </p:nvPr>
        </p:nvSpPr>
        <p:spPr>
          <a:xfrm>
            <a:off x="831850" y="1366093"/>
            <a:ext cx="7827300" cy="47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 Approach (CNN):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PKLot Dataset Preprocessing: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Auto-orientation of pixel data (EXIF-orientation stripping).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Resize images to 640x640 (Stretch).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Architecture: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Convolution Layers using ReLU activation.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Pooling Layers.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Fully Connected Layers and an output layer.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Hyperparameters: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Epochs: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10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Batch Size: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10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Optimizer: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Adam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Loss: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Categorical Cross Entropy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Metrics: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Accuracy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trained on cropped images using annotated bounding box dimensions.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B97"/>
              </a:buClr>
              <a:buSzPts val="2400"/>
              <a:buNone/>
            </a:pPr>
            <a:r>
              <a:t/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17"/>
          <p:cNvSpPr txBox="1"/>
          <p:nvPr/>
        </p:nvSpPr>
        <p:spPr>
          <a:xfrm>
            <a:off x="831850" y="497640"/>
            <a:ext cx="52641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oxima Nova"/>
              <a:buNone/>
            </a:pPr>
            <a:r>
              <a:rPr b="1"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5" name="Google Shape;12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01639" y="-886905"/>
            <a:ext cx="5037795" cy="5037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49659" y="5843041"/>
            <a:ext cx="1765300" cy="4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855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>
            <p:ph idx="1" type="body"/>
          </p:nvPr>
        </p:nvSpPr>
        <p:spPr>
          <a:xfrm>
            <a:off x="831850" y="1366093"/>
            <a:ext cx="7827300" cy="47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 Parking Dataset: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Preprocessing and Augmentation: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Normalization, horizontal flipping, shear transformation, random zooming.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20% of the dataset set aside for validation.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Architecture: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Convolutional layers using ReLU activation.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Max Pooling layers.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Flatten layer.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Dense layer using ReLU.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50% Dropout layer.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Output dense layer with a single neuron using sigmoid activation.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Hyperparameters: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Epochs: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50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Batch Size: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32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Optimizer: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Adam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Loss: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Binary Cross Entropy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Metrics: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Accuracy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B97"/>
              </a:buClr>
              <a:buSzPts val="2400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831850" y="497640"/>
            <a:ext cx="52641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oxima Nova"/>
              <a:buNone/>
            </a:pPr>
            <a:r>
              <a:rPr b="1"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3" name="Google Shape;13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01639" y="-886905"/>
            <a:ext cx="5037795" cy="5037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49659" y="5843041"/>
            <a:ext cx="1765300" cy="4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855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idx="1" type="body"/>
          </p:nvPr>
        </p:nvSpPr>
        <p:spPr>
          <a:xfrm>
            <a:off x="831850" y="1366093"/>
            <a:ext cx="7827300" cy="47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Traditional Computer Vision Approach: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Preprocessing: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Convert frames to grayscale.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Apply adaptive thresholding to segment the parking lot into binary regions.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Adaptive Threshold Hyperparameters: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Adaptive Method: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Gaussian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 Size: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53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30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Threshold Type:</a:t>
            </a: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Binary Inverse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Occupancy Detection: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Calculate the number of white pixels in predefined bounding boxes.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○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Classify spaces as occupied if there are more than 250 white pixels.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B97"/>
              </a:buClr>
              <a:buSzPts val="2400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831850" y="497640"/>
            <a:ext cx="52641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oxima Nova"/>
              <a:buNone/>
            </a:pPr>
            <a:r>
              <a:rPr b="1"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1" name="Google Shape;14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01639" y="-886905"/>
            <a:ext cx="5037795" cy="5037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49659" y="5843041"/>
            <a:ext cx="1765300" cy="4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855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456050" y="737193"/>
            <a:ext cx="7827300" cy="47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Metrics:</a:t>
            </a:r>
            <a:endParaRPr b="1"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●"/>
            </a:pPr>
            <a:r>
              <a:rPr b="1"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PKLot Dataset:</a:t>
            </a:r>
            <a:endParaRPr b="1"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b="1"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Accuracy:</a:t>
            </a: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99.84%</a:t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●"/>
            </a:pPr>
            <a:r>
              <a:rPr b="1"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 Cropped Parking Dataset:</a:t>
            </a:r>
            <a:endParaRPr b="1"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</a:pPr>
            <a:r>
              <a:rPr b="1"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Accuracy:</a:t>
            </a: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99.74%</a:t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Efficiency:</a:t>
            </a:r>
            <a:endParaRPr b="1"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●"/>
            </a:pPr>
            <a:r>
              <a:rPr b="1"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CNN Approach:</a:t>
            </a:r>
            <a:endParaRPr b="1"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○"/>
            </a:pP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accuracy in classifying parking space occupancy.</a:t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○"/>
            </a:pP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Impractical prediction time for larger parking lots </a:t>
            </a:r>
            <a:b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(approx. 25 milliseconds per space).</a:t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○"/>
            </a:pP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detection time for 384 spaces is approximately 9.6 seconds.</a:t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●"/>
            </a:pPr>
            <a:r>
              <a:rPr b="1"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Traditional Computer Vision Approach:</a:t>
            </a:r>
            <a:endParaRPr b="1"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○"/>
            </a:pP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Real-time performance.</a:t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○"/>
            </a:pP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 occupancy detection of the whole lot every frame.</a:t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○"/>
            </a:pP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Suitable for large parking lots due to lower computational load.</a:t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○"/>
            </a:pP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Occupancy detection performed every 4-5 sec to reduce computational load.</a:t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to Use Traditional Method:</a:t>
            </a:r>
            <a:endParaRPr b="1"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●"/>
            </a:pPr>
            <a:r>
              <a:rPr b="1"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Advantages:</a:t>
            </a:r>
            <a:endParaRPr b="1"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○"/>
            </a:pP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Faster detection times suitable for real-time application.</a:t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Times New Roman"/>
              <a:buChar char="○"/>
            </a:pPr>
            <a:r>
              <a:rPr lang="en-US" sz="1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Effective under various conditions (e.g., lighting variations, occlusions).</a:t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B97"/>
              </a:buClr>
              <a:buSzPts val="2400"/>
              <a:buNone/>
            </a:pPr>
            <a:r>
              <a:t/>
            </a:r>
            <a:endParaRPr sz="1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20"/>
          <p:cNvSpPr txBox="1"/>
          <p:nvPr/>
        </p:nvSpPr>
        <p:spPr>
          <a:xfrm>
            <a:off x="456050" y="364265"/>
            <a:ext cx="52641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b="1"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Experimental Results</a:t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20"/>
              <a:buFont typeface="Proxima Nova"/>
              <a:buNone/>
            </a:pPr>
            <a:r>
              <a:t/>
            </a:r>
            <a:endParaRPr sz="242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9" name="Google Shape;14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9659" y="5843041"/>
            <a:ext cx="1765300" cy="46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8200" y="489550"/>
            <a:ext cx="5791200" cy="21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83475" y="2889350"/>
            <a:ext cx="5495925" cy="261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2855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53943" y="-1603305"/>
            <a:ext cx="9249231" cy="924923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1"/>
          <p:cNvSpPr txBox="1"/>
          <p:nvPr>
            <p:ph idx="1" type="body"/>
          </p:nvPr>
        </p:nvSpPr>
        <p:spPr>
          <a:xfrm>
            <a:off x="831850" y="1333041"/>
            <a:ext cx="7805400" cy="47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Outcome: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Despite the CNN's high accuracy, its prediction time per space was impractical for larger parking lots.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traditional computer vision approach was chosen for its efficiency and real-time performance.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method reliably detected parking occupancy under various conditions, providing an effective solution for automated parking management.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Work: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Incorporate more diverse datasets.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 model robustness to function under different conditions (e.g., poor video quality, low lighting, longer videos).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Significance: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Addresses current inefficiencies in parking management.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Provides a foundation for future research and development in smart parking solutions.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B97"/>
              </a:buClr>
              <a:buSzPts val="2400"/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831850" y="497640"/>
            <a:ext cx="52641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roxima Nova"/>
              <a:buNone/>
            </a:pPr>
            <a:r>
              <a:rPr b="1"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9" name="Google Shape;159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49659" y="5843041"/>
            <a:ext cx="1765300" cy="4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UC Davis ">
      <a:dk1>
        <a:srgbClr val="002754"/>
      </a:dk1>
      <a:lt1>
        <a:srgbClr val="FFFFFF"/>
      </a:lt1>
      <a:dk2>
        <a:srgbClr val="44546A"/>
      </a:dk2>
      <a:lt2>
        <a:srgbClr val="DAAA01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